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notesMasterIdLst>
    <p:notesMasterId r:id="rId20"/>
  </p:notesMasterIdLst>
  <p:handoutMasterIdLst>
    <p:handoutMasterId r:id="rId21"/>
  </p:handoutMasterIdLst>
  <p:sldIdLst>
    <p:sldId id="305" r:id="rId2"/>
    <p:sldId id="415" r:id="rId3"/>
    <p:sldId id="416" r:id="rId4"/>
    <p:sldId id="453" r:id="rId5"/>
    <p:sldId id="418" r:id="rId6"/>
    <p:sldId id="419" r:id="rId7"/>
    <p:sldId id="422" r:id="rId8"/>
    <p:sldId id="452" r:id="rId9"/>
    <p:sldId id="423" r:id="rId10"/>
    <p:sldId id="420" r:id="rId11"/>
    <p:sldId id="426" r:id="rId12"/>
    <p:sldId id="427" r:id="rId13"/>
    <p:sldId id="428" r:id="rId14"/>
    <p:sldId id="424" r:id="rId15"/>
    <p:sldId id="425" r:id="rId16"/>
    <p:sldId id="429" r:id="rId17"/>
    <p:sldId id="430" r:id="rId18"/>
    <p:sldId id="450" r:id="rId19"/>
  </p:sldIdLst>
  <p:sldSz cx="9144000" cy="6858000" type="screen4x3"/>
  <p:notesSz cx="9872663" cy="67976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6EC5"/>
    <a:srgbClr val="FFFFFF"/>
    <a:srgbClr val="75C1DE"/>
    <a:srgbClr val="3E9FC2"/>
    <a:srgbClr val="89EBFF"/>
    <a:srgbClr val="65C8FF"/>
    <a:srgbClr val="53B5FF"/>
    <a:srgbClr val="5DD5FF"/>
    <a:srgbClr val="C0BC00"/>
    <a:srgbClr val="D9F3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7649" autoAdjust="0"/>
  </p:normalViewPr>
  <p:slideViewPr>
    <p:cSldViewPr>
      <p:cViewPr varScale="1">
        <p:scale>
          <a:sx n="92" d="100"/>
          <a:sy n="92" d="100"/>
        </p:scale>
        <p:origin x="137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0113;&#30424;&#21516;&#27493;&#25991;&#20214;&#22841;\&#25945;&#23398;\&#28145;&#23454;\&#35838;&#20214;\&#39640;&#20108;&#19978;\&#29677;&#20027;&#20219;&#24037;&#20316;\&#29677;&#20250;&#35838;\&#31532;%20%20&#21608;&#29677;&#20250;&#35838;&#8212;&#8212;&#26102;&#38388;&#19982;&#25928;&#29575;\&#38382;&#21367;&#35843;&#26597;&#25968;&#25454;&#22238;&#2591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0113;&#30424;&#21516;&#27493;&#25991;&#20214;&#22841;\&#25945;&#23398;\&#28145;&#23454;\&#35838;&#20214;\&#39640;&#20108;&#19978;\&#29677;&#20027;&#20219;&#24037;&#20316;\&#29677;&#20250;&#35838;\&#31532;%20%20&#21608;&#29677;&#20250;&#35838;&#8212;&#8212;&#26102;&#38388;&#19982;&#25928;&#29575;\&#38382;&#21367;&#35843;&#26597;&#25968;&#25454;&#22238;&#2591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0113;&#30424;&#21516;&#27493;&#25991;&#20214;&#22841;\&#25945;&#23398;\&#28145;&#23454;\&#35838;&#20214;\&#39640;&#20108;&#19978;\&#29677;&#20027;&#20219;&#24037;&#20316;\&#29677;&#20250;&#35838;\&#31532;%20%20&#21608;&#29677;&#20250;&#35838;&#8212;&#8212;&#26102;&#38388;&#19982;&#25928;&#29575;\&#38382;&#21367;&#35843;&#26597;&#25968;&#25454;&#22238;&#2591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0113;&#30424;&#21516;&#27493;&#25991;&#20214;&#22841;\&#25945;&#23398;\&#28145;&#23454;\&#35838;&#20214;\&#39640;&#20108;&#19978;\&#29677;&#20027;&#20219;&#24037;&#20316;\&#29677;&#20250;&#35838;\&#31532;%20%20&#21608;&#29677;&#20250;&#35838;&#8212;&#8212;&#26102;&#38388;&#19982;&#25928;&#29575;\&#38382;&#21367;&#35843;&#26597;&#25968;&#25454;&#22238;&#25910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0113;&#30424;&#21516;&#27493;&#25991;&#20214;&#22841;\&#25945;&#23398;\&#28145;&#23454;\&#35838;&#20214;\&#39640;&#20108;&#19978;\&#29677;&#20027;&#20219;&#24037;&#20316;\&#29677;&#20250;&#35838;\&#31532;%20%20&#21608;&#29677;&#20250;&#35838;&#8212;&#8212;&#26102;&#38388;&#19982;&#25928;&#29575;\&#38382;&#21367;&#35843;&#26597;&#25968;&#25454;&#22238;&#2591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0113;&#30424;&#21516;&#27493;&#25991;&#20214;&#22841;\&#25945;&#23398;\&#28145;&#23454;\&#35838;&#20214;\&#39640;&#20108;&#19978;\&#29677;&#20027;&#20219;&#24037;&#20316;\&#29677;&#20250;&#35838;\&#31532;%20%20&#21608;&#29677;&#20250;&#35838;&#8212;&#8212;&#26102;&#38388;&#19982;&#25928;&#29575;\&#38382;&#21367;&#35843;&#26597;&#25968;&#25454;&#22238;&#25910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0113;&#30424;&#21516;&#27493;&#25991;&#20214;&#22841;\&#25945;&#23398;\&#28145;&#23454;\&#35838;&#20214;\&#39640;&#20108;&#19978;\&#29677;&#20027;&#20219;&#24037;&#20316;\&#29677;&#20250;&#35838;\&#31532;%20%20&#21608;&#29677;&#20250;&#35838;&#8212;&#8212;&#26102;&#38388;&#19982;&#25928;&#29575;\&#38382;&#21367;&#35843;&#26597;&#25968;&#25454;&#22238;&#25910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dLbl>
              <c:idx val="0"/>
              <c:layout>
                <c:manualLayout>
                  <c:x val="1.3888888888888888E-2"/>
                  <c:y val="-8.4875562720133283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5.5555555555555046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1.6666666666666666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3578564021986898E-2"/>
                  <c:y val="-1.85885778773119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1.1111111111111112E-2"/>
                  <c:y val="-1.38888888888889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Sheet2!$A$2:$E$2</c:f>
              <c:strCache>
                <c:ptCount val="5"/>
                <c:pt idx="0">
                  <c:v>A.每天都会</c:v>
                </c:pt>
                <c:pt idx="1">
                  <c:v>B.经常会</c:v>
                </c:pt>
                <c:pt idx="2">
                  <c:v>C.偶尔会</c:v>
                </c:pt>
                <c:pt idx="3">
                  <c:v>D.基本不会</c:v>
                </c:pt>
                <c:pt idx="4">
                  <c:v>E.从来不会</c:v>
                </c:pt>
              </c:strCache>
            </c:strRef>
          </c:cat>
          <c:val>
            <c:numRef>
              <c:f>Sheet2!$A$3:$E$3</c:f>
              <c:numCache>
                <c:formatCode>0.00%</c:formatCode>
                <c:ptCount val="5"/>
                <c:pt idx="0">
                  <c:v>0.1522</c:v>
                </c:pt>
                <c:pt idx="1">
                  <c:v>0.39129999999999998</c:v>
                </c:pt>
                <c:pt idx="2">
                  <c:v>0.45650000000000002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40146528"/>
        <c:axId val="-240145984"/>
        <c:axId val="0"/>
      </c:bar3DChart>
      <c:catAx>
        <c:axId val="-240146528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240145984"/>
        <c:crosses val="autoZero"/>
        <c:auto val="1"/>
        <c:lblAlgn val="ctr"/>
        <c:lblOffset val="100"/>
        <c:noMultiLvlLbl val="0"/>
      </c:catAx>
      <c:valAx>
        <c:axId val="-240145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240146528"/>
        <c:crosses val="autoZero"/>
        <c:crossBetween val="between"/>
        <c:minorUnit val="2.0000000000000004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Sheet2!$A$19:$E$19</c:f>
              <c:strCache>
                <c:ptCount val="5"/>
                <c:pt idx="0">
                  <c:v>A.每天都会</c:v>
                </c:pt>
                <c:pt idx="1">
                  <c:v>B.经常会</c:v>
                </c:pt>
                <c:pt idx="2">
                  <c:v>C.偶尔会</c:v>
                </c:pt>
                <c:pt idx="3">
                  <c:v>D.基本不会</c:v>
                </c:pt>
                <c:pt idx="4">
                  <c:v>E.从来不会</c:v>
                </c:pt>
              </c:strCache>
            </c:strRef>
          </c:cat>
          <c:val>
            <c:numRef>
              <c:f>Sheet2!$A$20:$E$20</c:f>
              <c:numCache>
                <c:formatCode>0.00%</c:formatCode>
                <c:ptCount val="5"/>
                <c:pt idx="0">
                  <c:v>0.17399999999999999</c:v>
                </c:pt>
                <c:pt idx="1">
                  <c:v>0.34799999999999998</c:v>
                </c:pt>
                <c:pt idx="2">
                  <c:v>0.28299999999999997</c:v>
                </c:pt>
                <c:pt idx="3">
                  <c:v>0.152</c:v>
                </c:pt>
                <c:pt idx="4">
                  <c:v>4.2999999999999997E-2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40158496"/>
        <c:axId val="-240155776"/>
        <c:axId val="0"/>
      </c:bar3DChart>
      <c:catAx>
        <c:axId val="-240158496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240155776"/>
        <c:crosses val="autoZero"/>
        <c:auto val="1"/>
        <c:lblAlgn val="ctr"/>
        <c:lblOffset val="100"/>
        <c:noMultiLvlLbl val="0"/>
      </c:catAx>
      <c:valAx>
        <c:axId val="-240155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240158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Sheet2!$A$37:$E$37</c:f>
              <c:strCache>
                <c:ptCount val="5"/>
                <c:pt idx="0">
                  <c:v>A.完全可以</c:v>
                </c:pt>
                <c:pt idx="1">
                  <c:v>B.基本可以</c:v>
                </c:pt>
                <c:pt idx="2">
                  <c:v>C.偶尔可以</c:v>
                </c:pt>
                <c:pt idx="3">
                  <c:v>D.基本不可以</c:v>
                </c:pt>
                <c:pt idx="4">
                  <c:v>E.完全不可以</c:v>
                </c:pt>
              </c:strCache>
            </c:strRef>
          </c:cat>
          <c:val>
            <c:numRef>
              <c:f>Sheet2!$A$38:$E$38</c:f>
              <c:numCache>
                <c:formatCode>0.00%</c:formatCode>
                <c:ptCount val="5"/>
                <c:pt idx="0">
                  <c:v>6.5000000000000002E-2</c:v>
                </c:pt>
                <c:pt idx="1">
                  <c:v>0.52200000000000002</c:v>
                </c:pt>
                <c:pt idx="2">
                  <c:v>0.23899999999999999</c:v>
                </c:pt>
                <c:pt idx="3">
                  <c:v>0.152</c:v>
                </c:pt>
                <c:pt idx="4">
                  <c:v>2.1999999999999999E-2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40153600"/>
        <c:axId val="-239876048"/>
        <c:axId val="0"/>
      </c:bar3DChart>
      <c:catAx>
        <c:axId val="-240153600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239876048"/>
        <c:crosses val="autoZero"/>
        <c:auto val="1"/>
        <c:lblAlgn val="ctr"/>
        <c:lblOffset val="100"/>
        <c:noMultiLvlLbl val="0"/>
      </c:catAx>
      <c:valAx>
        <c:axId val="-239876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240153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dLbl>
              <c:idx val="0"/>
              <c:layout>
                <c:manualLayout>
                  <c:x val="1.430021288925855E-2"/>
                  <c:y val="-6.916442835327664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2.3833688148763815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7.1501064446291883E-3"/>
                  <c:y val="3.327722496242555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1.430021288925855E-2"/>
                  <c:y val="-9.983167488727667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4.7667376297528506E-3"/>
                  <c:y val="-1.33108899849702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Sheet2!$A$53:$E$53</c:f>
              <c:strCache>
                <c:ptCount val="5"/>
                <c:pt idx="0">
                  <c:v>A.非常高</c:v>
                </c:pt>
                <c:pt idx="1">
                  <c:v>B.比较高</c:v>
                </c:pt>
                <c:pt idx="2">
                  <c:v>C.一般</c:v>
                </c:pt>
                <c:pt idx="3">
                  <c:v>D.比较低</c:v>
                </c:pt>
                <c:pt idx="4">
                  <c:v>E.非常低</c:v>
                </c:pt>
              </c:strCache>
            </c:strRef>
          </c:cat>
          <c:val>
            <c:numRef>
              <c:f>Sheet2!$A$54:$E$54</c:f>
              <c:numCache>
                <c:formatCode>0%</c:formatCode>
                <c:ptCount val="5"/>
                <c:pt idx="0" formatCode="0.00%">
                  <c:v>4.2999999999999997E-2</c:v>
                </c:pt>
                <c:pt idx="1">
                  <c:v>0.5</c:v>
                </c:pt>
                <c:pt idx="2" formatCode="0.00%">
                  <c:v>0.39100000000000001</c:v>
                </c:pt>
                <c:pt idx="3" formatCode="0.00%">
                  <c:v>6.5000000000000002E-2</c:v>
                </c:pt>
                <c:pt idx="4" formatCode="0.00%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098640080"/>
        <c:axId val="-2098631920"/>
        <c:axId val="0"/>
      </c:bar3DChart>
      <c:catAx>
        <c:axId val="-2098640080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2098631920"/>
        <c:crosses val="autoZero"/>
        <c:auto val="1"/>
        <c:lblAlgn val="ctr"/>
        <c:lblOffset val="100"/>
        <c:noMultiLvlLbl val="0"/>
      </c:catAx>
      <c:valAx>
        <c:axId val="-2098631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2098640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1.6912123919260114E-2"/>
                  <c:y val="-1.695858579815917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4.8320354055028892E-3"/>
                  <c:y val="-1.01751514788954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9.6640708110057785E-3"/>
                  <c:y val="-1.01751514788955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1.9328141622011557E-2"/>
                  <c:y val="-1.01751514788955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2.4160177027514447E-2"/>
                  <c:y val="-3.391717159631835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Sheet2!$A$73:$E$73</c:f>
              <c:strCache>
                <c:ptCount val="5"/>
                <c:pt idx="0">
                  <c:v>A.非常高</c:v>
                </c:pt>
                <c:pt idx="1">
                  <c:v>B.比较高</c:v>
                </c:pt>
                <c:pt idx="2">
                  <c:v>C.一般</c:v>
                </c:pt>
                <c:pt idx="3">
                  <c:v>D.比较低</c:v>
                </c:pt>
                <c:pt idx="4">
                  <c:v>E.非常低</c:v>
                </c:pt>
              </c:strCache>
            </c:strRef>
          </c:cat>
          <c:val>
            <c:numRef>
              <c:f>Sheet2!$A$74:$E$74</c:f>
              <c:numCache>
                <c:formatCode>0.00%</c:formatCode>
                <c:ptCount val="5"/>
                <c:pt idx="0">
                  <c:v>2.1999999999999999E-2</c:v>
                </c:pt>
                <c:pt idx="1">
                  <c:v>0.41299999999999998</c:v>
                </c:pt>
                <c:pt idx="2">
                  <c:v>0.52200000000000002</c:v>
                </c:pt>
                <c:pt idx="3">
                  <c:v>4.2999999999999997E-2</c:v>
                </c:pt>
                <c:pt idx="4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098630832"/>
        <c:axId val="-2098635184"/>
        <c:axId val="0"/>
      </c:bar3DChart>
      <c:catAx>
        <c:axId val="-2098630832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2098635184"/>
        <c:crosses val="autoZero"/>
        <c:auto val="1"/>
        <c:lblAlgn val="ctr"/>
        <c:lblOffset val="100"/>
        <c:noMultiLvlLbl val="0"/>
      </c:catAx>
      <c:valAx>
        <c:axId val="-2098635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2098630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1.7419189363047451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6.5321960111427548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5241790692666521E-2"/>
                  <c:y val="-8.967930116992657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6.5321960111427947E-3"/>
                  <c:y val="-5.978620077995155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1.3064392022285589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Sheet2!$A$96:$E$96</c:f>
              <c:strCache>
                <c:ptCount val="5"/>
                <c:pt idx="0">
                  <c:v>A.非常高</c:v>
                </c:pt>
                <c:pt idx="1">
                  <c:v>B.比较高</c:v>
                </c:pt>
                <c:pt idx="2">
                  <c:v>C.一般</c:v>
                </c:pt>
                <c:pt idx="3">
                  <c:v>D.比较低</c:v>
                </c:pt>
                <c:pt idx="4">
                  <c:v>E.非常低</c:v>
                </c:pt>
              </c:strCache>
            </c:strRef>
          </c:cat>
          <c:val>
            <c:numRef>
              <c:f>Sheet2!$A$97:$E$97</c:f>
              <c:numCache>
                <c:formatCode>0.00%</c:formatCode>
                <c:ptCount val="5"/>
                <c:pt idx="0">
                  <c:v>4.2999999999999997E-2</c:v>
                </c:pt>
                <c:pt idx="1">
                  <c:v>8.6999999999999994E-2</c:v>
                </c:pt>
                <c:pt idx="2">
                  <c:v>0.47799999999999998</c:v>
                </c:pt>
                <c:pt idx="3">
                  <c:v>0.32600000000000001</c:v>
                </c:pt>
                <c:pt idx="4">
                  <c:v>6.5000000000000002E-2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098634096"/>
        <c:axId val="-2098638992"/>
        <c:axId val="0"/>
      </c:bar3DChart>
      <c:catAx>
        <c:axId val="-2098634096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2098638992"/>
        <c:crosses val="autoZero"/>
        <c:auto val="1"/>
        <c:lblAlgn val="ctr"/>
        <c:lblOffset val="100"/>
        <c:noMultiLvlLbl val="0"/>
      </c:catAx>
      <c:valAx>
        <c:axId val="-2098638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2098634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1.402937552393168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1.4029375523931648E-2"/>
                  <c:y val="-8.171551975038375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2.405035804102567E-2"/>
                  <c:y val="-8.171551975038387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1.6033572027350423E-2"/>
                  <c:y val="2.723850658346124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4.0083930068376241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Sheet2!$A$115:$E$115</c:f>
              <c:strCache>
                <c:ptCount val="5"/>
                <c:pt idx="0">
                  <c:v>A.每次都会</c:v>
                </c:pt>
                <c:pt idx="1">
                  <c:v>B.经常会</c:v>
                </c:pt>
                <c:pt idx="2">
                  <c:v>C.偶尔会</c:v>
                </c:pt>
                <c:pt idx="3">
                  <c:v>D.基本不会</c:v>
                </c:pt>
                <c:pt idx="4">
                  <c:v>E.从来不会</c:v>
                </c:pt>
              </c:strCache>
            </c:strRef>
          </c:cat>
          <c:val>
            <c:numRef>
              <c:f>Sheet2!$A$116:$E$116</c:f>
              <c:numCache>
                <c:formatCode>0.0%</c:formatCode>
                <c:ptCount val="5"/>
                <c:pt idx="0">
                  <c:v>6.5000000000000002E-2</c:v>
                </c:pt>
                <c:pt idx="1">
                  <c:v>0.13</c:v>
                </c:pt>
                <c:pt idx="2">
                  <c:v>0.58699999999999997</c:v>
                </c:pt>
                <c:pt idx="3">
                  <c:v>0.217</c:v>
                </c:pt>
                <c:pt idx="4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098627568"/>
        <c:axId val="-2098637904"/>
        <c:axId val="0"/>
      </c:bar3DChart>
      <c:catAx>
        <c:axId val="-2098627568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2098637904"/>
        <c:crosses val="autoZero"/>
        <c:auto val="1"/>
        <c:lblAlgn val="ctr"/>
        <c:lblOffset val="100"/>
        <c:noMultiLvlLbl val="0"/>
      </c:catAx>
      <c:valAx>
        <c:axId val="-2098637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2098627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8154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592224" y="1"/>
            <a:ext cx="4278154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6F4CD-1920-4831-8B06-BBD11E3E1596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278154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592224" y="6456612"/>
            <a:ext cx="4278154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9A420-DBCC-42F6-9275-D248C5B5AB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8437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20783-ECAB-46BA-B408-A12B1D4688BD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398837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87267" y="3228896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592224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03B28-CB4B-4B04-87C1-6D7DFD55EC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20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367B9-258A-4749-8B8F-0A1DA6DD2E4B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F980-210C-4684-B1BC-DECE19BA6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300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367B9-258A-4749-8B8F-0A1DA6DD2E4B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F980-210C-4684-B1BC-DECE19BA6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266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367B9-258A-4749-8B8F-0A1DA6DD2E4B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F980-210C-4684-B1BC-DECE19BA6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84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367B9-258A-4749-8B8F-0A1DA6DD2E4B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F980-210C-4684-B1BC-DECE19BA6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69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367B9-258A-4749-8B8F-0A1DA6DD2E4B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F980-210C-4684-B1BC-DECE19BA6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713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367B9-258A-4749-8B8F-0A1DA6DD2E4B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F980-210C-4684-B1BC-DECE19BA6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54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367B9-258A-4749-8B8F-0A1DA6DD2E4B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F980-210C-4684-B1BC-DECE19BA6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946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367B9-258A-4749-8B8F-0A1DA6DD2E4B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F980-210C-4684-B1BC-DECE19BA6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201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367B9-258A-4749-8B8F-0A1DA6DD2E4B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F980-210C-4684-B1BC-DECE19BA6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053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367B9-258A-4749-8B8F-0A1DA6DD2E4B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F980-210C-4684-B1BC-DECE19BA6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43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367B9-258A-4749-8B8F-0A1DA6DD2E4B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F980-210C-4684-B1BC-DECE19BA6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053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367B9-258A-4749-8B8F-0A1DA6DD2E4B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DF980-210C-4684-B1BC-DECE19BA6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61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&#33485;&#34631;&#30340;&#19968;&#20998;&#38047;&#29983;&#21629;.f4v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5536" y="5229200"/>
            <a:ext cx="5328592" cy="144655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4400" b="1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时间都去哪儿了？</a:t>
            </a:r>
            <a:endParaRPr lang="zh-CN" altLang="en-US" sz="4400" b="1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9" t="17420" b="13061"/>
          <a:stretch/>
        </p:blipFill>
        <p:spPr>
          <a:xfrm>
            <a:off x="-36512" y="-27384"/>
            <a:ext cx="9188365" cy="53469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6176" y="5459761"/>
            <a:ext cx="26981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高二四班班会课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张春斌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王铮亮-时间都去哪儿了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6512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0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7238">
        <p:split orient="vert"/>
      </p:transition>
    </mc:Choice>
    <mc:Fallback xmlns="">
      <p:transition spd="slow" advTm="7238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804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4360" y="1124744"/>
            <a:ext cx="8856984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</a:t>
            </a:r>
            <a:r>
              <a:rPr lang="en-US" altLang="zh-CN" sz="2400" b="1" u="sng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在晚自习时完成老师布置的作业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完全可以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B.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基本可以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C.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偶尔可以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D.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E.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完全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不可以</a:t>
            </a:r>
          </a:p>
        </p:txBody>
      </p:sp>
      <p:sp>
        <p:nvSpPr>
          <p:cNvPr id="3" name="矩形 2"/>
          <p:cNvSpPr/>
          <p:nvPr/>
        </p:nvSpPr>
        <p:spPr>
          <a:xfrm>
            <a:off x="1780531" y="188640"/>
            <a:ext cx="572464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我的学习效率如何？</a:t>
            </a:r>
            <a:endParaRPr lang="zh-CN" altLang="en-US" sz="480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5594"/>
              </p:ext>
            </p:extLst>
          </p:nvPr>
        </p:nvGraphicFramePr>
        <p:xfrm>
          <a:off x="1763688" y="2420888"/>
          <a:ext cx="5688632" cy="417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2135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0384" y="1268760"/>
            <a:ext cx="84249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、我在</a:t>
            </a:r>
            <a:r>
              <a:rPr lang="zh-CN" altLang="zh-CN" sz="28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上课</a:t>
            </a:r>
            <a:r>
              <a:rPr lang="zh-CN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时，学习效率</a:t>
            </a:r>
            <a:r>
              <a:rPr lang="en-US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endParaRPr lang="zh-CN" altLang="zh-CN" sz="28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非常</a:t>
            </a:r>
            <a:r>
              <a:rPr lang="zh-CN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</a:t>
            </a:r>
            <a:r>
              <a:rPr lang="en-US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B.</a:t>
            </a:r>
            <a:r>
              <a:rPr lang="zh-CN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比较</a:t>
            </a:r>
            <a:r>
              <a:rPr lang="zh-CN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</a:t>
            </a:r>
            <a:r>
              <a:rPr lang="en-US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C.</a:t>
            </a:r>
            <a:r>
              <a:rPr lang="zh-CN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一般</a:t>
            </a:r>
            <a:r>
              <a:rPr lang="en-US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D.</a:t>
            </a:r>
            <a:r>
              <a:rPr lang="zh-CN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</a:t>
            </a:r>
            <a:r>
              <a:rPr lang="zh-CN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较低</a:t>
            </a:r>
            <a:r>
              <a:rPr lang="en-US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E.</a:t>
            </a:r>
            <a:r>
              <a:rPr lang="zh-CN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非常</a:t>
            </a:r>
            <a:r>
              <a:rPr lang="zh-CN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低</a:t>
            </a:r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9997658"/>
              </p:ext>
            </p:extLst>
          </p:nvPr>
        </p:nvGraphicFramePr>
        <p:xfrm>
          <a:off x="1691680" y="2420888"/>
          <a:ext cx="5688632" cy="417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4"/>
          <p:cNvSpPr/>
          <p:nvPr/>
        </p:nvSpPr>
        <p:spPr>
          <a:xfrm>
            <a:off x="1780531" y="188640"/>
            <a:ext cx="572464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我的学习效率如何？</a:t>
            </a:r>
            <a:endParaRPr lang="zh-CN" altLang="en-US" sz="480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399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1268760"/>
            <a:ext cx="90364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、我在</a:t>
            </a:r>
            <a:r>
              <a:rPr lang="zh-CN" altLang="zh-CN" sz="28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晚自习</a:t>
            </a:r>
            <a:r>
              <a:rPr lang="zh-CN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时，学习效率</a:t>
            </a:r>
            <a:r>
              <a:rPr lang="en-US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endParaRPr lang="zh-CN" altLang="zh-CN" sz="28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A.</a:t>
            </a:r>
            <a:r>
              <a:rPr lang="zh-CN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非常</a:t>
            </a:r>
            <a:r>
              <a:rPr lang="zh-CN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</a:t>
            </a:r>
            <a:r>
              <a:rPr lang="en-US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B.</a:t>
            </a:r>
            <a:r>
              <a:rPr lang="zh-CN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比较</a:t>
            </a:r>
            <a:r>
              <a:rPr lang="zh-CN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</a:t>
            </a:r>
            <a:r>
              <a:rPr lang="en-US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C.</a:t>
            </a:r>
            <a:r>
              <a:rPr lang="zh-CN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一般</a:t>
            </a:r>
            <a:r>
              <a:rPr lang="en-US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D.</a:t>
            </a:r>
            <a:r>
              <a:rPr lang="zh-CN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</a:t>
            </a:r>
            <a:r>
              <a:rPr lang="zh-CN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较低 </a:t>
            </a:r>
            <a:r>
              <a:rPr lang="en-US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E.</a:t>
            </a:r>
            <a:r>
              <a:rPr lang="zh-CN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非常</a:t>
            </a:r>
            <a:r>
              <a:rPr lang="zh-CN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低</a:t>
            </a:r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6186634"/>
              </p:ext>
            </p:extLst>
          </p:nvPr>
        </p:nvGraphicFramePr>
        <p:xfrm>
          <a:off x="1691680" y="2420888"/>
          <a:ext cx="5688632" cy="4104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4"/>
          <p:cNvSpPr/>
          <p:nvPr/>
        </p:nvSpPr>
        <p:spPr>
          <a:xfrm>
            <a:off x="1780531" y="188640"/>
            <a:ext cx="572464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我的学习效率如何？</a:t>
            </a:r>
            <a:endParaRPr lang="zh-CN" altLang="en-US" sz="480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773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1268760"/>
            <a:ext cx="87849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、我在</a:t>
            </a:r>
            <a:r>
              <a:rPr lang="zh-CN" altLang="zh-CN" sz="28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家里</a:t>
            </a:r>
            <a:r>
              <a:rPr lang="zh-CN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学习时，学习效率</a:t>
            </a:r>
            <a:r>
              <a:rPr lang="en-US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endParaRPr lang="zh-CN" altLang="zh-CN" sz="28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A.</a:t>
            </a:r>
            <a:r>
              <a:rPr lang="zh-CN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非常</a:t>
            </a:r>
            <a:r>
              <a:rPr lang="zh-CN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</a:t>
            </a:r>
            <a:r>
              <a:rPr lang="en-US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B.</a:t>
            </a:r>
            <a:r>
              <a:rPr lang="zh-CN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比较</a:t>
            </a:r>
            <a:r>
              <a:rPr lang="zh-CN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</a:t>
            </a:r>
            <a:r>
              <a:rPr lang="en-US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C.</a:t>
            </a:r>
            <a:r>
              <a:rPr lang="zh-CN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一般</a:t>
            </a:r>
            <a:r>
              <a:rPr lang="en-US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D.</a:t>
            </a:r>
            <a:r>
              <a:rPr lang="zh-CN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</a:t>
            </a:r>
            <a:r>
              <a:rPr lang="zh-CN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较低</a:t>
            </a:r>
            <a:r>
              <a:rPr lang="en-US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E.</a:t>
            </a:r>
            <a:r>
              <a:rPr lang="zh-CN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非常</a:t>
            </a:r>
            <a:r>
              <a:rPr lang="zh-CN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低</a:t>
            </a:r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7412033"/>
              </p:ext>
            </p:extLst>
          </p:nvPr>
        </p:nvGraphicFramePr>
        <p:xfrm>
          <a:off x="1547664" y="2348880"/>
          <a:ext cx="5832648" cy="4248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4"/>
          <p:cNvSpPr/>
          <p:nvPr/>
        </p:nvSpPr>
        <p:spPr>
          <a:xfrm>
            <a:off x="1780531" y="188640"/>
            <a:ext cx="572464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我的学习效率如何？</a:t>
            </a:r>
            <a:endParaRPr lang="zh-CN" altLang="en-US" sz="480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524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：00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1:00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4" name="0：59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0:59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0:58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0:57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0:56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0:55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0:54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0:53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0:52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0:51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0:49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0:48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0:47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0:46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0:45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0:44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0:43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0:42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0:41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0:40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0:39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0:38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0:37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0:36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0:35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0:34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0:33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0:32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0:31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0:30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0:29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0:28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0:27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0:26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0:25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0:24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0:23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0:22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0:21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0:20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0:19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0:18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0:17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0:16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0:15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0:14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0:13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0:12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0:11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0:10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0:09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0:08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0:07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0:06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0:05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0:04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0:03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0:02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0:01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0:00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-288031" y="2278800"/>
            <a:ext cx="92525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600" dirty="0" smtClean="0">
                <a:latin typeface="Arial Black" panose="020B0A04020102020204" pitchFamily="34" charset="0"/>
              </a:rPr>
              <a:t>0:50</a:t>
            </a:r>
            <a:endParaRPr kumimoji="1" lang="zh-CN" altLang="en-US" sz="4800" dirty="0">
              <a:latin typeface="Arial Black" panose="020B0A04020102020204" pitchFamily="34" charset="0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6" y="902260"/>
            <a:ext cx="957321" cy="1383483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1187624" y="1268760"/>
            <a:ext cx="64171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r>
              <a:rPr lang="zh-CN" altLang="en-US" sz="5400" b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一分钟可以鼓几次掌</a:t>
            </a:r>
            <a:endParaRPr lang="zh-CN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594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0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6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7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80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90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100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20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30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40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500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6000"/>
                            </p:stCondLst>
                            <p:childTnLst>
                              <p:par>
                                <p:cTn id="1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7000"/>
                            </p:stCondLst>
                            <p:childTnLst>
                              <p:par>
                                <p:cTn id="1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800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900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00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1000"/>
                            </p:stCondLst>
                            <p:childTnLst>
                              <p:par>
                                <p:cTn id="1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32000"/>
                            </p:stCondLst>
                            <p:childTnLst>
                              <p:par>
                                <p:cTn id="1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33000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34000"/>
                            </p:stCondLst>
                            <p:childTnLst>
                              <p:par>
                                <p:cTn id="1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5000"/>
                            </p:stCondLst>
                            <p:childTnLst>
                              <p:par>
                                <p:cTn id="1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36000"/>
                            </p:stCondLst>
                            <p:childTnLst>
                              <p:par>
                                <p:cTn id="1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7000"/>
                            </p:stCondLst>
                            <p:childTnLst>
                              <p:par>
                                <p:cTn id="1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38000"/>
                            </p:stCondLst>
                            <p:childTnLst>
                              <p:par>
                                <p:cTn id="1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39000"/>
                            </p:stCondLst>
                            <p:childTnLst>
                              <p:par>
                                <p:cTn id="2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40000"/>
                            </p:stCondLst>
                            <p:childTnLst>
                              <p:par>
                                <p:cTn id="2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41000"/>
                            </p:stCondLst>
                            <p:childTnLst>
                              <p:par>
                                <p:cTn id="2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42000"/>
                            </p:stCondLst>
                            <p:childTnLst>
                              <p:par>
                                <p:cTn id="2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43000"/>
                            </p:stCondLst>
                            <p:childTnLst>
                              <p:par>
                                <p:cTn id="2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44000"/>
                            </p:stCondLst>
                            <p:childTnLst>
                              <p:par>
                                <p:cTn id="2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4500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46000"/>
                            </p:stCondLst>
                            <p:childTnLst>
                              <p:par>
                                <p:cTn id="2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7000"/>
                            </p:stCondLst>
                            <p:childTnLst>
                              <p:par>
                                <p:cTn id="2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48000"/>
                            </p:stCondLst>
                            <p:childTnLst>
                              <p:par>
                                <p:cTn id="2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49000"/>
                            </p:stCondLst>
                            <p:childTnLst>
                              <p:par>
                                <p:cTn id="2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50000"/>
                            </p:stCondLst>
                            <p:childTnLst>
                              <p:par>
                                <p:cTn id="2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1000"/>
                            </p:stCondLst>
                            <p:childTnLst>
                              <p:par>
                                <p:cTn id="2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52000"/>
                            </p:stCondLst>
                            <p:childTnLst>
                              <p:par>
                                <p:cTn id="2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3000"/>
                            </p:stCondLst>
                            <p:childTnLst>
                              <p:par>
                                <p:cTn id="2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54000"/>
                            </p:stCondLst>
                            <p:childTnLst>
                              <p:par>
                                <p:cTn id="2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55000"/>
                            </p:stCondLst>
                            <p:childTnLst>
                              <p:par>
                                <p:cTn id="2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56000"/>
                            </p:stCondLst>
                            <p:childTnLst>
                              <p:par>
                                <p:cTn id="2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57000"/>
                            </p:stCondLst>
                            <p:childTnLst>
                              <p:par>
                                <p:cTn id="2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58000"/>
                            </p:stCondLst>
                            <p:childTnLst>
                              <p:par>
                                <p:cTn id="2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59000"/>
                            </p:stCondLst>
                            <p:childTnLst>
                              <p:par>
                                <p:cTn id="3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60000"/>
                            </p:stCondLst>
                            <p:childTnLst>
                              <p:par>
                                <p:cTn id="3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3" grpId="0"/>
      <p:bldP spid="6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484784"/>
            <a:ext cx="6447619" cy="4361905"/>
          </a:xfrm>
          <a:prstGeom prst="rect">
            <a:avLst/>
          </a:prstGeom>
        </p:spPr>
      </p:pic>
      <p:sp>
        <p:nvSpPr>
          <p:cNvPr id="3" name="文本框 2">
            <a:hlinkClick r:id="rId2" action="ppaction://hlinkfile"/>
          </p:cNvPr>
          <p:cNvSpPr txBox="1"/>
          <p:nvPr/>
        </p:nvSpPr>
        <p:spPr>
          <a:xfrm>
            <a:off x="2572070" y="188640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苍蝇的一分钟生命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650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01" y="1052736"/>
            <a:ext cx="101531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、我在自学前，</a:t>
            </a:r>
            <a:r>
              <a:rPr lang="en-US" altLang="zh-CN" sz="2800" b="1" u="sng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制定学习计划，再付诸实施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A.</a:t>
            </a:r>
            <a:r>
              <a:rPr lang="zh-CN" altLang="en-US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每次</a:t>
            </a:r>
            <a:r>
              <a:rPr lang="zh-CN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都会</a:t>
            </a:r>
            <a:r>
              <a:rPr lang="en-US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B.</a:t>
            </a:r>
            <a:r>
              <a:rPr lang="zh-CN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经常会</a:t>
            </a:r>
            <a:r>
              <a:rPr lang="en-US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C.</a:t>
            </a:r>
            <a:r>
              <a:rPr lang="zh-CN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偶尔会</a:t>
            </a:r>
            <a:r>
              <a:rPr lang="en-US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D.</a:t>
            </a:r>
            <a:r>
              <a:rPr lang="zh-CN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</a:t>
            </a:r>
            <a:r>
              <a:rPr lang="zh-CN" altLang="en-US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不会</a:t>
            </a:r>
            <a:r>
              <a:rPr lang="en-US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E.</a:t>
            </a:r>
            <a:r>
              <a:rPr lang="zh-CN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从来</a:t>
            </a:r>
            <a:r>
              <a:rPr lang="zh-CN" altLang="en-US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不会</a:t>
            </a:r>
            <a:endParaRPr lang="zh-CN" altLang="zh-CN" sz="28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0682905"/>
              </p:ext>
            </p:extLst>
          </p:nvPr>
        </p:nvGraphicFramePr>
        <p:xfrm>
          <a:off x="1331640" y="2006843"/>
          <a:ext cx="6336704" cy="4662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4"/>
          <p:cNvSpPr/>
          <p:nvPr/>
        </p:nvSpPr>
        <p:spPr>
          <a:xfrm>
            <a:off x="1780531" y="188640"/>
            <a:ext cx="572464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我的学习效率如何？</a:t>
            </a:r>
            <a:endParaRPr lang="zh-CN" altLang="en-US" sz="480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324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738" y="1494366"/>
            <a:ext cx="4694492" cy="30243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1331640" y="4869160"/>
            <a:ext cx="6408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越经常制定学习计划、根据计划学习的同学学习成绩越好。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15616" y="620688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spss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软件进行相关性检验</a:t>
            </a:r>
          </a:p>
        </p:txBody>
      </p:sp>
    </p:spTree>
    <p:extLst>
      <p:ext uri="{BB962C8B-B14F-4D97-AF65-F5344CB8AC3E}">
        <p14:creationId xmlns:p14="http://schemas.microsoft.com/office/powerpoint/2010/main" val="208929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267744" y="2708920"/>
                <a:ext cx="5328592" cy="12676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4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4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44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4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sz="4400" b="1" i="1" smtClean="0">
                          <a:latin typeface="Cambria Math" panose="02040503050406030204" pitchFamily="18" charset="0"/>
                        </a:rPr>
                        <m:t>𝒂</m:t>
                      </m:r>
                      <m:sSup>
                        <m:sSupPr>
                          <m:ctrlPr>
                            <a:rPr lang="en-US" altLang="zh-CN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altLang="zh-CN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sz="4400" b="1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2708920"/>
                <a:ext cx="5328592" cy="12676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1043608" y="4354189"/>
            <a:ext cx="1368152" cy="1440160"/>
            <a:chOff x="251520" y="3068960"/>
            <a:chExt cx="1800200" cy="1440160"/>
          </a:xfrm>
        </p:grpSpPr>
        <p:sp>
          <p:nvSpPr>
            <p:cNvPr id="3" name="矩形标注 2"/>
            <p:cNvSpPr/>
            <p:nvPr/>
          </p:nvSpPr>
          <p:spPr>
            <a:xfrm>
              <a:off x="251520" y="3068960"/>
              <a:ext cx="1800200" cy="1440160"/>
            </a:xfrm>
            <a:prstGeom prst="wedgeRectCallout">
              <a:avLst>
                <a:gd name="adj1" fmla="val 86417"/>
                <a:gd name="adj2" fmla="val -100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23528" y="3212976"/>
              <a:ext cx="15121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能走多远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102860" y="1640593"/>
            <a:ext cx="1453657" cy="690712"/>
            <a:chOff x="232346" y="3829322"/>
            <a:chExt cx="1800200" cy="690712"/>
          </a:xfrm>
        </p:grpSpPr>
        <p:sp>
          <p:nvSpPr>
            <p:cNvPr id="7" name="矩形标注 6"/>
            <p:cNvSpPr/>
            <p:nvPr/>
          </p:nvSpPr>
          <p:spPr>
            <a:xfrm>
              <a:off x="232346" y="3846121"/>
              <a:ext cx="1800200" cy="673913"/>
            </a:xfrm>
            <a:prstGeom prst="wedgeRectCallout">
              <a:avLst>
                <a:gd name="adj1" fmla="val 29961"/>
                <a:gd name="adj2" fmla="val 1871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94725" y="3829322"/>
              <a:ext cx="14754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94406" y="4365104"/>
            <a:ext cx="2245747" cy="1440160"/>
            <a:chOff x="251520" y="3068960"/>
            <a:chExt cx="1928435" cy="1440160"/>
          </a:xfrm>
        </p:grpSpPr>
        <p:sp>
          <p:nvSpPr>
            <p:cNvPr id="10" name="矩形标注 9"/>
            <p:cNvSpPr/>
            <p:nvPr/>
          </p:nvSpPr>
          <p:spPr>
            <a:xfrm>
              <a:off x="251520" y="3068960"/>
              <a:ext cx="1800200" cy="1440160"/>
            </a:xfrm>
            <a:prstGeom prst="wedgeRectCallout">
              <a:avLst>
                <a:gd name="adj1" fmla="val 3123"/>
                <a:gd name="adj2" fmla="val -100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3528" y="3212975"/>
              <a:ext cx="18564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有效利用的时间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393532" y="4364035"/>
            <a:ext cx="1346820" cy="649141"/>
            <a:chOff x="272852" y="3068960"/>
            <a:chExt cx="1418828" cy="649141"/>
          </a:xfrm>
        </p:grpSpPr>
        <p:sp>
          <p:nvSpPr>
            <p:cNvPr id="20" name="矩形标注 19"/>
            <p:cNvSpPr/>
            <p:nvPr/>
          </p:nvSpPr>
          <p:spPr>
            <a:xfrm>
              <a:off x="272852" y="3068960"/>
              <a:ext cx="1418828" cy="649141"/>
            </a:xfrm>
            <a:prstGeom prst="wedgeRectCallout">
              <a:avLst>
                <a:gd name="adj1" fmla="val -61737"/>
                <a:gd name="adj2" fmla="val -15467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44860" y="3071770"/>
              <a:ext cx="13468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效率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3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1031372" y="3212976"/>
            <a:ext cx="6984776" cy="100811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03380" y="2128210"/>
            <a:ext cx="6912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这是一把生命尺，尺中每一小格代表一年，一大格代表十年，共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年。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03380" y="836712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生命尺</a:t>
            </a:r>
            <a:endParaRPr lang="zh-CN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03380" y="4535251"/>
            <a:ext cx="804324" cy="9860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716" y="4525673"/>
            <a:ext cx="864096" cy="8943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864" y="4502318"/>
            <a:ext cx="998910" cy="9601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157" y="4502318"/>
            <a:ext cx="801991" cy="96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9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755576" y="859562"/>
            <a:ext cx="7344816" cy="10572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8985" y="57398"/>
            <a:ext cx="203132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生命尺</a:t>
            </a:r>
            <a:endParaRPr lang="zh-CN" altLang="en-US" sz="48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00588" y="5715"/>
            <a:ext cx="26468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动一动手</a:t>
            </a:r>
            <a:endParaRPr lang="zh-CN" altLang="en-US" sz="480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3568" y="1772816"/>
            <a:ext cx="82809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将已经过去的岁月撕掉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（时间不能从头再来）；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岁以后的撕掉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（广东省目前人均寿命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72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岁）；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再撕掉三分之一的睡觉时间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撕掉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年的吃喝拉撒的时间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（做饭找吃的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年、吃饭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年、洗碗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、洗澡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年、刷牙洗脸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个月、洗衣服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月、上厕所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撕掉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的其余必花的时间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思考人生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、谈情说爱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、排队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、找东西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、等待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、看广告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个月、开车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、伤心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犹豫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穿什么衣服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1328" y="6165304"/>
            <a:ext cx="8303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留给大家的时间没有大家想的那么多！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315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9375"/>
            <a:ext cx="4896544" cy="66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6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3528" y="1124744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</a:t>
            </a:r>
            <a:r>
              <a:rPr lang="en-US" altLang="zh-CN" sz="2400" b="1" u="sng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觉得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学习时间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够用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A.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每天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都会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B.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经常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C.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偶尔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D.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不会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E.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从来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不会</a:t>
            </a:r>
            <a:endParaRPr lang="zh-CN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8967389"/>
              </p:ext>
            </p:extLst>
          </p:nvPr>
        </p:nvGraphicFramePr>
        <p:xfrm>
          <a:off x="1619672" y="2420888"/>
          <a:ext cx="6048672" cy="4104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5"/>
          <p:cNvSpPr/>
          <p:nvPr/>
        </p:nvSpPr>
        <p:spPr>
          <a:xfrm>
            <a:off x="1016701" y="188640"/>
            <a:ext cx="725230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我们时间的利用情况如何</a:t>
            </a:r>
            <a:r>
              <a:rPr lang="en-US" altLang="zh-CN" sz="480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480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009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392" y="1196752"/>
            <a:ext cx="8280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</a:t>
            </a:r>
            <a:r>
              <a:rPr lang="en-US" altLang="zh-CN" sz="2400" b="1" u="sng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晚上开夜车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学习</a:t>
            </a:r>
            <a:endParaRPr lang="en-US" altLang="zh-CN" sz="2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每天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都会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B.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经常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C.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偶尔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D.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不会</a:t>
            </a:r>
            <a:r>
              <a:rPr lang="en-US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E.</a:t>
            </a:r>
            <a:r>
              <a:rPr lang="zh-CN" altLang="zh-CN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从来</a:t>
            </a:r>
            <a:r>
              <a:rPr lang="zh-CN" altLang="en-US" sz="2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不会</a:t>
            </a:r>
            <a:endParaRPr lang="zh-CN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16701" y="188640"/>
            <a:ext cx="725230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我们时间的利用情况如何</a:t>
            </a:r>
            <a:r>
              <a:rPr lang="en-US" altLang="zh-CN" sz="480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480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7200030"/>
              </p:ext>
            </p:extLst>
          </p:nvPr>
        </p:nvGraphicFramePr>
        <p:xfrm>
          <a:off x="1835696" y="2397081"/>
          <a:ext cx="5760640" cy="4248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0054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24642"/>
          <a:stretch/>
        </p:blipFill>
        <p:spPr>
          <a:xfrm>
            <a:off x="-586" y="332656"/>
            <a:ext cx="9144586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6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01217" y="476672"/>
            <a:ext cx="725230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可自由支配的时间有多少</a:t>
            </a:r>
            <a:r>
              <a:rPr lang="en-US" altLang="zh-CN" sz="480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480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9632" y="1628800"/>
            <a:ext cx="68407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早上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6:30——7:30</a:t>
            </a:r>
          </a:p>
          <a:p>
            <a:pPr>
              <a:lnSpc>
                <a:spcPct val="150000"/>
              </a:lnSpc>
            </a:pP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中午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12:00——14:10</a:t>
            </a:r>
          </a:p>
          <a:p>
            <a:pPr>
              <a:lnSpc>
                <a:spcPct val="150000"/>
              </a:lnSpc>
            </a:pP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傍晚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16:40——19:00</a:t>
            </a:r>
          </a:p>
          <a:p>
            <a:pPr>
              <a:lnSpc>
                <a:spcPct val="150000"/>
              </a:lnSpc>
            </a:pP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晚上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22:25——23:00</a:t>
            </a:r>
            <a:endParaRPr lang="en-US" altLang="zh-CN" sz="3200" b="1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算整数共计</a:t>
            </a:r>
            <a:r>
              <a:rPr lang="en-US" altLang="zh-CN" sz="3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小时可自由支配的时间</a:t>
            </a:r>
            <a:endParaRPr lang="zh-CN" altLang="en-US" sz="3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269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49357" y="1268760"/>
            <a:ext cx="878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请在白纸上画出可自由支配的时间分配比例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88307" y="332656"/>
            <a:ext cx="510909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时间都去哪儿了？</a:t>
            </a:r>
            <a:endParaRPr lang="zh-CN" altLang="en-US" sz="480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307" y="1852002"/>
            <a:ext cx="5109091" cy="4979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083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12734</TotalTime>
  <Words>606</Words>
  <Application>Microsoft Office PowerPoint</Application>
  <PresentationFormat>全屏显示(4:3)</PresentationFormat>
  <Paragraphs>123</Paragraphs>
  <Slides>18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宋体</vt:lpstr>
      <vt:lpstr>微软雅黑</vt:lpstr>
      <vt:lpstr>Arial</vt:lpstr>
      <vt:lpstr>Arial Black</vt:lpstr>
      <vt:lpstr>Calibri</vt:lpstr>
      <vt:lpstr>Calibri Light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WwW.YlmF.CoM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雨林木风</dc:creator>
  <cp:lastModifiedBy>USER</cp:lastModifiedBy>
  <cp:revision>571</cp:revision>
  <cp:lastPrinted>2016-12-19T06:40:56Z</cp:lastPrinted>
  <dcterms:created xsi:type="dcterms:W3CDTF">2013-07-19T15:21:35Z</dcterms:created>
  <dcterms:modified xsi:type="dcterms:W3CDTF">2016-12-19T06:40:56Z</dcterms:modified>
</cp:coreProperties>
</file>